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65" r:id="rId3"/>
    <p:sldId id="257" r:id="rId4"/>
    <p:sldId id="260" r:id="rId5"/>
    <p:sldId id="259" r:id="rId6"/>
    <p:sldId id="261" r:id="rId7"/>
    <p:sldId id="263" r:id="rId8"/>
    <p:sldId id="262" r:id="rId9"/>
    <p:sldId id="266"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3" autoAdjust="0"/>
    <p:restoredTop sz="94660"/>
  </p:normalViewPr>
  <p:slideViewPr>
    <p:cSldViewPr snapToGrid="0">
      <p:cViewPr varScale="1">
        <p:scale>
          <a:sx n="115" d="100"/>
          <a:sy n="115" d="100"/>
        </p:scale>
        <p:origin x="37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9B0EC92-D467-4D90-B6A4-DBAEF22B31A3}" type="datetimeFigureOut">
              <a:rPr lang="en-US" smtClean="0"/>
              <a:t>11/16/2022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A14A01-6384-4A03-BE82-2559C3573350}" type="slidenum">
              <a:rPr lang="en-US" smtClean="0"/>
              <a:t>‹#›</a:t>
            </a:fld>
            <a:endParaRPr lang="en-US" dirty="0"/>
          </a:p>
        </p:txBody>
      </p:sp>
    </p:spTree>
    <p:extLst>
      <p:ext uri="{BB962C8B-B14F-4D97-AF65-F5344CB8AC3E}">
        <p14:creationId xmlns:p14="http://schemas.microsoft.com/office/powerpoint/2010/main" val="3274274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9B0EC92-D467-4D90-B6A4-DBAEF22B31A3}" type="datetimeFigureOut">
              <a:rPr lang="en-US" smtClean="0"/>
              <a:t>11/16/2022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A14A01-6384-4A03-BE82-2559C3573350}" type="slidenum">
              <a:rPr lang="en-US" smtClean="0"/>
              <a:t>‹#›</a:t>
            </a:fld>
            <a:endParaRPr lang="en-US" dirty="0"/>
          </a:p>
        </p:txBody>
      </p:sp>
    </p:spTree>
    <p:extLst>
      <p:ext uri="{BB962C8B-B14F-4D97-AF65-F5344CB8AC3E}">
        <p14:creationId xmlns:p14="http://schemas.microsoft.com/office/powerpoint/2010/main" val="259525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9B0EC92-D467-4D90-B6A4-DBAEF22B31A3}" type="datetimeFigureOut">
              <a:rPr lang="en-US" smtClean="0"/>
              <a:t>11/16/2022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A14A01-6384-4A03-BE82-2559C3573350}"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579662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9B0EC92-D467-4D90-B6A4-DBAEF22B31A3}" type="datetimeFigureOut">
              <a:rPr lang="en-US" smtClean="0"/>
              <a:t>11/16/2022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A14A01-6384-4A03-BE82-2559C3573350}" type="slidenum">
              <a:rPr lang="en-US" smtClean="0"/>
              <a:t>‹#›</a:t>
            </a:fld>
            <a:endParaRPr lang="en-US" dirty="0"/>
          </a:p>
        </p:txBody>
      </p:sp>
    </p:spTree>
    <p:extLst>
      <p:ext uri="{BB962C8B-B14F-4D97-AF65-F5344CB8AC3E}">
        <p14:creationId xmlns:p14="http://schemas.microsoft.com/office/powerpoint/2010/main" val="18224873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9B0EC92-D467-4D90-B6A4-DBAEF22B31A3}" type="datetimeFigureOut">
              <a:rPr lang="en-US" smtClean="0"/>
              <a:t>11/16/2022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A14A01-6384-4A03-BE82-2559C3573350}"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603676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9B0EC92-D467-4D90-B6A4-DBAEF22B31A3}" type="datetimeFigureOut">
              <a:rPr lang="en-US" smtClean="0"/>
              <a:t>11/16/2022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A14A01-6384-4A03-BE82-2559C3573350}" type="slidenum">
              <a:rPr lang="en-US" smtClean="0"/>
              <a:t>‹#›</a:t>
            </a:fld>
            <a:endParaRPr lang="en-US" dirty="0"/>
          </a:p>
        </p:txBody>
      </p:sp>
    </p:spTree>
    <p:extLst>
      <p:ext uri="{BB962C8B-B14F-4D97-AF65-F5344CB8AC3E}">
        <p14:creationId xmlns:p14="http://schemas.microsoft.com/office/powerpoint/2010/main" val="3087950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9B0EC92-D467-4D90-B6A4-DBAEF22B31A3}" type="datetimeFigureOut">
              <a:rPr lang="en-US" smtClean="0"/>
              <a:t>11/16/2022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A14A01-6384-4A03-BE82-2559C3573350}" type="slidenum">
              <a:rPr lang="en-US" smtClean="0"/>
              <a:t>‹#›</a:t>
            </a:fld>
            <a:endParaRPr lang="en-US" dirty="0"/>
          </a:p>
        </p:txBody>
      </p:sp>
    </p:spTree>
    <p:extLst>
      <p:ext uri="{BB962C8B-B14F-4D97-AF65-F5344CB8AC3E}">
        <p14:creationId xmlns:p14="http://schemas.microsoft.com/office/powerpoint/2010/main" val="39144082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9B0EC92-D467-4D90-B6A4-DBAEF22B31A3}" type="datetimeFigureOut">
              <a:rPr lang="en-US" smtClean="0"/>
              <a:t>11/16/2022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A14A01-6384-4A03-BE82-2559C3573350}" type="slidenum">
              <a:rPr lang="en-US" smtClean="0"/>
              <a:t>‹#›</a:t>
            </a:fld>
            <a:endParaRPr lang="en-US" dirty="0"/>
          </a:p>
        </p:txBody>
      </p:sp>
    </p:spTree>
    <p:extLst>
      <p:ext uri="{BB962C8B-B14F-4D97-AF65-F5344CB8AC3E}">
        <p14:creationId xmlns:p14="http://schemas.microsoft.com/office/powerpoint/2010/main" val="2842612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9B0EC92-D467-4D90-B6A4-DBAEF22B31A3}" type="datetimeFigureOut">
              <a:rPr lang="en-US" smtClean="0"/>
              <a:t>11/16/2022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A14A01-6384-4A03-BE82-2559C3573350}" type="slidenum">
              <a:rPr lang="en-US" smtClean="0"/>
              <a:t>‹#›</a:t>
            </a:fld>
            <a:endParaRPr lang="en-US" dirty="0"/>
          </a:p>
        </p:txBody>
      </p:sp>
    </p:spTree>
    <p:extLst>
      <p:ext uri="{BB962C8B-B14F-4D97-AF65-F5344CB8AC3E}">
        <p14:creationId xmlns:p14="http://schemas.microsoft.com/office/powerpoint/2010/main" val="2774028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9B0EC92-D467-4D90-B6A4-DBAEF22B31A3}" type="datetimeFigureOut">
              <a:rPr lang="en-US" smtClean="0"/>
              <a:t>11/16/2022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A14A01-6384-4A03-BE82-2559C3573350}" type="slidenum">
              <a:rPr lang="en-US" smtClean="0"/>
              <a:t>‹#›</a:t>
            </a:fld>
            <a:endParaRPr lang="en-US" dirty="0"/>
          </a:p>
        </p:txBody>
      </p:sp>
    </p:spTree>
    <p:extLst>
      <p:ext uri="{BB962C8B-B14F-4D97-AF65-F5344CB8AC3E}">
        <p14:creationId xmlns:p14="http://schemas.microsoft.com/office/powerpoint/2010/main" val="1901054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9B0EC92-D467-4D90-B6A4-DBAEF22B31A3}" type="datetimeFigureOut">
              <a:rPr lang="en-US" smtClean="0"/>
              <a:t>11/16/2022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9A14A01-6384-4A03-BE82-2559C3573350}" type="slidenum">
              <a:rPr lang="en-US" smtClean="0"/>
              <a:t>‹#›</a:t>
            </a:fld>
            <a:endParaRPr lang="en-US" dirty="0"/>
          </a:p>
        </p:txBody>
      </p:sp>
    </p:spTree>
    <p:extLst>
      <p:ext uri="{BB962C8B-B14F-4D97-AF65-F5344CB8AC3E}">
        <p14:creationId xmlns:p14="http://schemas.microsoft.com/office/powerpoint/2010/main" val="2480774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9B0EC92-D467-4D90-B6A4-DBAEF22B31A3}" type="datetimeFigureOut">
              <a:rPr lang="en-US" smtClean="0"/>
              <a:t>11/16/2022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9A14A01-6384-4A03-BE82-2559C3573350}" type="slidenum">
              <a:rPr lang="en-US" smtClean="0"/>
              <a:t>‹#›</a:t>
            </a:fld>
            <a:endParaRPr lang="en-US" dirty="0"/>
          </a:p>
        </p:txBody>
      </p:sp>
    </p:spTree>
    <p:extLst>
      <p:ext uri="{BB962C8B-B14F-4D97-AF65-F5344CB8AC3E}">
        <p14:creationId xmlns:p14="http://schemas.microsoft.com/office/powerpoint/2010/main" val="1800832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9B0EC92-D467-4D90-B6A4-DBAEF22B31A3}" type="datetimeFigureOut">
              <a:rPr lang="en-US" smtClean="0"/>
              <a:t>11/16/2022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9A14A01-6384-4A03-BE82-2559C3573350}" type="slidenum">
              <a:rPr lang="en-US" smtClean="0"/>
              <a:t>‹#›</a:t>
            </a:fld>
            <a:endParaRPr lang="en-US" dirty="0"/>
          </a:p>
        </p:txBody>
      </p:sp>
    </p:spTree>
    <p:extLst>
      <p:ext uri="{BB962C8B-B14F-4D97-AF65-F5344CB8AC3E}">
        <p14:creationId xmlns:p14="http://schemas.microsoft.com/office/powerpoint/2010/main" val="2494439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B0EC92-D467-4D90-B6A4-DBAEF22B31A3}" type="datetimeFigureOut">
              <a:rPr lang="en-US" smtClean="0"/>
              <a:t>11/16/2022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9A14A01-6384-4A03-BE82-2559C3573350}" type="slidenum">
              <a:rPr lang="en-US" smtClean="0"/>
              <a:t>‹#›</a:t>
            </a:fld>
            <a:endParaRPr lang="en-US" dirty="0"/>
          </a:p>
        </p:txBody>
      </p:sp>
    </p:spTree>
    <p:extLst>
      <p:ext uri="{BB962C8B-B14F-4D97-AF65-F5344CB8AC3E}">
        <p14:creationId xmlns:p14="http://schemas.microsoft.com/office/powerpoint/2010/main" val="3642449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9B0EC92-D467-4D90-B6A4-DBAEF22B31A3}" type="datetimeFigureOut">
              <a:rPr lang="en-US" smtClean="0"/>
              <a:t>11/16/2022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9A14A01-6384-4A03-BE82-2559C3573350}" type="slidenum">
              <a:rPr lang="en-US" smtClean="0"/>
              <a:t>‹#›</a:t>
            </a:fld>
            <a:endParaRPr lang="en-US" dirty="0"/>
          </a:p>
        </p:txBody>
      </p:sp>
    </p:spTree>
    <p:extLst>
      <p:ext uri="{BB962C8B-B14F-4D97-AF65-F5344CB8AC3E}">
        <p14:creationId xmlns:p14="http://schemas.microsoft.com/office/powerpoint/2010/main" val="2519048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9B0EC92-D467-4D90-B6A4-DBAEF22B31A3}" type="datetimeFigureOut">
              <a:rPr lang="en-US" smtClean="0"/>
              <a:t>11/16/2022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9A14A01-6384-4A03-BE82-2559C3573350}" type="slidenum">
              <a:rPr lang="en-US" smtClean="0"/>
              <a:t>‹#›</a:t>
            </a:fld>
            <a:endParaRPr lang="en-US" dirty="0"/>
          </a:p>
        </p:txBody>
      </p:sp>
    </p:spTree>
    <p:extLst>
      <p:ext uri="{BB962C8B-B14F-4D97-AF65-F5344CB8AC3E}">
        <p14:creationId xmlns:p14="http://schemas.microsoft.com/office/powerpoint/2010/main" val="4210014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9B0EC92-D467-4D90-B6A4-DBAEF22B31A3}" type="datetimeFigureOut">
              <a:rPr lang="en-US" smtClean="0"/>
              <a:t>11/16/2022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9A14A01-6384-4A03-BE82-2559C3573350}" type="slidenum">
              <a:rPr lang="en-US" smtClean="0"/>
              <a:t>‹#›</a:t>
            </a:fld>
            <a:endParaRPr lang="en-US" dirty="0"/>
          </a:p>
        </p:txBody>
      </p:sp>
    </p:spTree>
    <p:extLst>
      <p:ext uri="{BB962C8B-B14F-4D97-AF65-F5344CB8AC3E}">
        <p14:creationId xmlns:p14="http://schemas.microsoft.com/office/powerpoint/2010/main" val="2003248296"/>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Haroldosborn@semtribe.co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98507" y="1540423"/>
            <a:ext cx="7766936" cy="1646302"/>
          </a:xfrm>
        </p:spPr>
        <p:txBody>
          <a:bodyPr/>
          <a:lstStyle/>
          <a:p>
            <a:r>
              <a:rPr lang="en-US" dirty="0" smtClean="0"/>
              <a:t>Ahfachkee School Secondary Guidance Program</a:t>
            </a:r>
            <a:endParaRPr lang="en-US" dirty="0"/>
          </a:p>
        </p:txBody>
      </p:sp>
      <p:sp>
        <p:nvSpPr>
          <p:cNvPr id="3" name="Subtitle 2"/>
          <p:cNvSpPr>
            <a:spLocks noGrp="1"/>
          </p:cNvSpPr>
          <p:nvPr>
            <p:ph type="subTitle" idx="1"/>
          </p:nvPr>
        </p:nvSpPr>
        <p:spPr>
          <a:xfrm>
            <a:off x="1507067" y="4272901"/>
            <a:ext cx="7766936" cy="1096899"/>
          </a:xfrm>
        </p:spPr>
        <p:txBody>
          <a:bodyPr>
            <a:normAutofit/>
          </a:bodyPr>
          <a:lstStyle/>
          <a:p>
            <a:r>
              <a:rPr lang="en-US" sz="2800" dirty="0" smtClean="0">
                <a:solidFill>
                  <a:schemeClr val="tx1"/>
                </a:solidFill>
              </a:rPr>
              <a:t>Parent Orientation </a:t>
            </a:r>
          </a:p>
          <a:p>
            <a:r>
              <a:rPr lang="en-US" sz="2800" dirty="0" smtClean="0">
                <a:solidFill>
                  <a:schemeClr val="tx1"/>
                </a:solidFill>
              </a:rPr>
              <a:t>2022- 23</a:t>
            </a:r>
            <a:endParaRPr lang="en-US" sz="2800"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5102" y="3579223"/>
            <a:ext cx="3249550" cy="3006226"/>
          </a:xfrm>
          <a:prstGeom prst="rect">
            <a:avLst/>
          </a:prstGeom>
        </p:spPr>
      </p:pic>
    </p:spTree>
    <p:extLst>
      <p:ext uri="{BB962C8B-B14F-4D97-AF65-F5344CB8AC3E}">
        <p14:creationId xmlns:p14="http://schemas.microsoft.com/office/powerpoint/2010/main" val="34013891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319349"/>
            <a:ext cx="7766936" cy="2731487"/>
          </a:xfrm>
        </p:spPr>
        <p:txBody>
          <a:bodyPr/>
          <a:lstStyle/>
          <a:p>
            <a:r>
              <a:rPr lang="en-US" dirty="0" smtClean="0"/>
              <a:t>          Let’s Have a Great School </a:t>
            </a:r>
            <a:br>
              <a:rPr lang="en-US" dirty="0" smtClean="0"/>
            </a:br>
            <a:r>
              <a:rPr lang="en-US" dirty="0" smtClean="0"/>
              <a:t>Year Together! </a:t>
            </a:r>
            <a:endParaRPr lang="en-US" dirty="0"/>
          </a:p>
        </p:txBody>
      </p:sp>
      <p:sp>
        <p:nvSpPr>
          <p:cNvPr id="3" name="Subtitle 2"/>
          <p:cNvSpPr>
            <a:spLocks noGrp="1"/>
          </p:cNvSpPr>
          <p:nvPr>
            <p:ph type="subTitle" idx="1"/>
          </p:nvPr>
        </p:nvSpPr>
        <p:spPr>
          <a:xfrm>
            <a:off x="1507067" y="4717039"/>
            <a:ext cx="7766936" cy="1096899"/>
          </a:xfrm>
        </p:spPr>
        <p:txBody>
          <a:bodyPr>
            <a:normAutofit/>
          </a:bodyPr>
          <a:lstStyle/>
          <a:p>
            <a:r>
              <a:rPr lang="en-US" sz="6000" dirty="0" smtClean="0">
                <a:solidFill>
                  <a:schemeClr val="tx1"/>
                </a:solidFill>
              </a:rPr>
              <a:t>GO WARRIORS!</a:t>
            </a:r>
            <a:endParaRPr lang="en-US" sz="6000"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5549" y="384325"/>
            <a:ext cx="3249550" cy="3006226"/>
          </a:xfrm>
          <a:prstGeom prst="rect">
            <a:avLst/>
          </a:prstGeom>
        </p:spPr>
      </p:pic>
    </p:spTree>
    <p:extLst>
      <p:ext uri="{BB962C8B-B14F-4D97-AF65-F5344CB8AC3E}">
        <p14:creationId xmlns:p14="http://schemas.microsoft.com/office/powerpoint/2010/main" val="1427275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Ahfachkee</a:t>
            </a:r>
            <a:r>
              <a:rPr lang="en-US" dirty="0" smtClean="0"/>
              <a:t> School Mission Statement</a:t>
            </a:r>
            <a:endParaRPr lang="en-US" dirty="0"/>
          </a:p>
        </p:txBody>
      </p:sp>
      <p:sp>
        <p:nvSpPr>
          <p:cNvPr id="5" name="Content Placeholder 4"/>
          <p:cNvSpPr>
            <a:spLocks noGrp="1"/>
          </p:cNvSpPr>
          <p:nvPr>
            <p:ph idx="1"/>
          </p:nvPr>
        </p:nvSpPr>
        <p:spPr>
          <a:xfrm>
            <a:off x="677334" y="1455195"/>
            <a:ext cx="8596668" cy="3880773"/>
          </a:xfrm>
        </p:spPr>
        <p:txBody>
          <a:bodyPr>
            <a:normAutofit fontScale="92500"/>
          </a:bodyPr>
          <a:lstStyle/>
          <a:p>
            <a:pPr marL="0" indent="0">
              <a:buNone/>
            </a:pPr>
            <a:r>
              <a:rPr lang="en-US" sz="2800" b="1" i="1" dirty="0"/>
              <a:t>Our mission is to provide an education rich in the wisdom of the Seminole heritage, combined with a challenging and creative curriculum. In a caring environment, with a strong partnership of families, Tribal community and school staff, our students will develop high expectations and the ability to achieve excellence. With strength of mind, body, and spirit, our students will be empowered to create a successful and fulfilling </a:t>
            </a:r>
            <a:r>
              <a:rPr lang="en-US" sz="2800" b="1" i="1" dirty="0" smtClean="0"/>
              <a:t>future</a:t>
            </a:r>
            <a:endParaRPr lang="en-US" sz="2800" b="1" dirty="0"/>
          </a:p>
          <a:p>
            <a:endParaRPr lang="en-US" dirty="0"/>
          </a:p>
        </p:txBody>
      </p:sp>
    </p:spTree>
    <p:extLst>
      <p:ext uri="{BB962C8B-B14F-4D97-AF65-F5344CB8AC3E}">
        <p14:creationId xmlns:p14="http://schemas.microsoft.com/office/powerpoint/2010/main" val="38533283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Guidance Mission Statement</a:t>
            </a:r>
            <a:endParaRPr lang="en-US" dirty="0"/>
          </a:p>
        </p:txBody>
      </p:sp>
      <p:sp>
        <p:nvSpPr>
          <p:cNvPr id="3" name="Content Placeholder 2"/>
          <p:cNvSpPr>
            <a:spLocks noGrp="1"/>
          </p:cNvSpPr>
          <p:nvPr>
            <p:ph idx="1"/>
          </p:nvPr>
        </p:nvSpPr>
        <p:spPr/>
        <p:txBody>
          <a:bodyPr>
            <a:normAutofit/>
          </a:bodyPr>
          <a:lstStyle/>
          <a:p>
            <a:r>
              <a:rPr lang="en-US" sz="3600" dirty="0" smtClean="0"/>
              <a:t> My mission is </a:t>
            </a:r>
            <a:r>
              <a:rPr lang="en-US" sz="3600" dirty="0"/>
              <a:t>to provide the resources, tools and assistance </a:t>
            </a:r>
            <a:r>
              <a:rPr lang="en-US" sz="3600" dirty="0" smtClean="0"/>
              <a:t>students </a:t>
            </a:r>
            <a:r>
              <a:rPr lang="en-US" sz="3600" dirty="0"/>
              <a:t>may need to be successful in school </a:t>
            </a:r>
            <a:r>
              <a:rPr lang="en-US" sz="3600" dirty="0" smtClean="0"/>
              <a:t>and help them to develop </a:t>
            </a:r>
            <a:r>
              <a:rPr lang="en-US" sz="3600" dirty="0"/>
              <a:t>to their highest potential</a:t>
            </a:r>
          </a:p>
          <a:p>
            <a:endParaRPr lang="en-US" dirty="0"/>
          </a:p>
        </p:txBody>
      </p:sp>
    </p:spTree>
    <p:extLst>
      <p:ext uri="{BB962C8B-B14F-4D97-AF65-F5344CB8AC3E}">
        <p14:creationId xmlns:p14="http://schemas.microsoft.com/office/powerpoint/2010/main" val="37255260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Character Education Program </a:t>
            </a:r>
          </a:p>
        </p:txBody>
      </p:sp>
      <p:sp>
        <p:nvSpPr>
          <p:cNvPr id="3" name="Content Placeholder 2"/>
          <p:cNvSpPr>
            <a:spLocks noGrp="1"/>
          </p:cNvSpPr>
          <p:nvPr>
            <p:ph idx="1"/>
          </p:nvPr>
        </p:nvSpPr>
        <p:spPr>
          <a:xfrm>
            <a:off x="873277" y="1703389"/>
            <a:ext cx="8780174" cy="4566782"/>
          </a:xfrm>
        </p:spPr>
        <p:txBody>
          <a:bodyPr>
            <a:noAutofit/>
          </a:bodyPr>
          <a:lstStyle/>
          <a:p>
            <a:r>
              <a:rPr lang="en-US" sz="2400" dirty="0">
                <a:solidFill>
                  <a:schemeClr val="tx1"/>
                </a:solidFill>
              </a:rPr>
              <a:t>Character </a:t>
            </a:r>
            <a:r>
              <a:rPr lang="en-US" sz="2400" dirty="0" smtClean="0">
                <a:solidFill>
                  <a:schemeClr val="tx1"/>
                </a:solidFill>
              </a:rPr>
              <a:t>Education</a:t>
            </a:r>
            <a:r>
              <a:rPr lang="en-US" sz="2400" dirty="0">
                <a:solidFill>
                  <a:schemeClr val="tx1"/>
                </a:solidFill>
              </a:rPr>
              <a:t> teaches the habits of thought and </a:t>
            </a:r>
            <a:r>
              <a:rPr lang="en-US" sz="2400" dirty="0" smtClean="0">
                <a:solidFill>
                  <a:schemeClr val="tx1"/>
                </a:solidFill>
              </a:rPr>
              <a:t>deeds </a:t>
            </a:r>
            <a:r>
              <a:rPr lang="en-US" sz="2400" dirty="0">
                <a:solidFill>
                  <a:schemeClr val="tx1"/>
                </a:solidFill>
              </a:rPr>
              <a:t>that help people live and work together as families, friends, neighbors, communities and </a:t>
            </a:r>
            <a:r>
              <a:rPr lang="en-US" sz="2400" dirty="0" smtClean="0">
                <a:solidFill>
                  <a:schemeClr val="tx1"/>
                </a:solidFill>
              </a:rPr>
              <a:t>nations</a:t>
            </a:r>
          </a:p>
          <a:p>
            <a:r>
              <a:rPr lang="en-US" sz="2400" dirty="0" smtClean="0"/>
              <a:t>Each </a:t>
            </a:r>
            <a:r>
              <a:rPr lang="en-US" sz="2400" dirty="0"/>
              <a:t>month </a:t>
            </a:r>
            <a:r>
              <a:rPr lang="en-US" sz="2400" dirty="0" smtClean="0"/>
              <a:t>through-out the </a:t>
            </a:r>
            <a:r>
              <a:rPr lang="en-US" sz="2400" dirty="0"/>
              <a:t>school </a:t>
            </a:r>
            <a:r>
              <a:rPr lang="en-US" sz="2400" dirty="0" smtClean="0"/>
              <a:t>year, </a:t>
            </a:r>
            <a:r>
              <a:rPr lang="en-US" sz="2400" dirty="0"/>
              <a:t>all of our teachers will </a:t>
            </a:r>
            <a:r>
              <a:rPr lang="en-US" sz="2400" dirty="0" smtClean="0"/>
              <a:t>identify</a:t>
            </a:r>
            <a:r>
              <a:rPr lang="en-US" sz="2400" dirty="0"/>
              <a:t> only one of their students who has best demonstrated the trait for that </a:t>
            </a:r>
            <a:r>
              <a:rPr lang="en-US" sz="2400" dirty="0" smtClean="0"/>
              <a:t>month </a:t>
            </a:r>
          </a:p>
          <a:p>
            <a:r>
              <a:rPr lang="en-US" sz="2400" dirty="0" smtClean="0"/>
              <a:t>These </a:t>
            </a:r>
            <a:r>
              <a:rPr lang="en-US" sz="2400" dirty="0"/>
              <a:t>students will be recognized and will receive a certificate from </a:t>
            </a:r>
            <a:r>
              <a:rPr lang="en-US" sz="2400" dirty="0" err="1" smtClean="0"/>
              <a:t>Mr.Baer</a:t>
            </a:r>
            <a:r>
              <a:rPr lang="en-US" sz="2400" dirty="0" smtClean="0"/>
              <a:t>, </a:t>
            </a:r>
            <a:r>
              <a:rPr lang="en-US" sz="2400" dirty="0"/>
              <a:t>our </a:t>
            </a:r>
            <a:r>
              <a:rPr lang="en-US" sz="2400" dirty="0" smtClean="0"/>
              <a:t>Acting Principal</a:t>
            </a:r>
            <a:r>
              <a:rPr lang="en-US" sz="2400" dirty="0"/>
              <a:t>, for their </a:t>
            </a:r>
            <a:r>
              <a:rPr lang="en-US" sz="2400" dirty="0" smtClean="0"/>
              <a:t>accomplishment</a:t>
            </a:r>
            <a:endParaRPr lang="en-US" sz="2400" dirty="0">
              <a:solidFill>
                <a:schemeClr val="tx1"/>
              </a:solidFill>
            </a:endParaRPr>
          </a:p>
        </p:txBody>
      </p:sp>
    </p:spTree>
    <p:extLst>
      <p:ext uri="{BB962C8B-B14F-4D97-AF65-F5344CB8AC3E}">
        <p14:creationId xmlns:p14="http://schemas.microsoft.com/office/powerpoint/2010/main" val="26136719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Character Education Program </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9664580" y="110444"/>
            <a:ext cx="2317941" cy="2319111"/>
          </a:xfrm>
        </p:spPr>
      </p:pic>
      <p:sp>
        <p:nvSpPr>
          <p:cNvPr id="5" name="Rectangle 4"/>
          <p:cNvSpPr/>
          <p:nvPr/>
        </p:nvSpPr>
        <p:spPr>
          <a:xfrm>
            <a:off x="1828800" y="1930400"/>
            <a:ext cx="7315200" cy="4832092"/>
          </a:xfrm>
          <a:prstGeom prst="rect">
            <a:avLst/>
          </a:prstGeom>
        </p:spPr>
        <p:txBody>
          <a:bodyPr wrap="square">
            <a:spAutoFit/>
          </a:bodyPr>
          <a:lstStyle/>
          <a:p>
            <a:r>
              <a:rPr lang="en-US" sz="2800" u="sng" dirty="0">
                <a:solidFill>
                  <a:srgbClr val="000000"/>
                </a:solidFill>
                <a:latin typeface="+mj-lt"/>
              </a:rPr>
              <a:t>Character Trait </a:t>
            </a:r>
            <a:r>
              <a:rPr lang="en-US" sz="2800" dirty="0" smtClean="0">
                <a:solidFill>
                  <a:srgbClr val="000000"/>
                </a:solidFill>
                <a:latin typeface="+mj-lt"/>
              </a:rPr>
              <a:t>			</a:t>
            </a:r>
            <a:r>
              <a:rPr lang="en-US" sz="2800" dirty="0">
                <a:solidFill>
                  <a:srgbClr val="000000"/>
                </a:solidFill>
                <a:latin typeface="+mj-lt"/>
              </a:rPr>
              <a:t>	</a:t>
            </a:r>
            <a:r>
              <a:rPr lang="en-US" sz="2800" u="sng" dirty="0" smtClean="0">
                <a:solidFill>
                  <a:srgbClr val="000000"/>
                </a:solidFill>
                <a:latin typeface="+mj-lt"/>
              </a:rPr>
              <a:t>Month</a:t>
            </a:r>
          </a:p>
          <a:p>
            <a:endParaRPr lang="en-US" sz="2800" dirty="0">
              <a:solidFill>
                <a:srgbClr val="000000"/>
              </a:solidFill>
              <a:latin typeface="+mj-lt"/>
            </a:endParaRPr>
          </a:p>
          <a:p>
            <a:r>
              <a:rPr lang="en-US" sz="2800" dirty="0" smtClean="0">
                <a:solidFill>
                  <a:srgbClr val="333333"/>
                </a:solidFill>
                <a:latin typeface="+mj-lt"/>
              </a:rPr>
              <a:t>Cooperation  </a:t>
            </a:r>
            <a:r>
              <a:rPr lang="en-US" sz="2800" dirty="0">
                <a:solidFill>
                  <a:srgbClr val="333333"/>
                </a:solidFill>
                <a:latin typeface="+mj-lt"/>
              </a:rPr>
              <a:t>	</a:t>
            </a:r>
            <a:r>
              <a:rPr lang="en-US" sz="2800" dirty="0" smtClean="0">
                <a:solidFill>
                  <a:srgbClr val="333333"/>
                </a:solidFill>
                <a:latin typeface="+mj-lt"/>
              </a:rPr>
              <a:t>				</a:t>
            </a:r>
            <a:r>
              <a:rPr lang="en-US" sz="2800" dirty="0" smtClean="0">
                <a:solidFill>
                  <a:srgbClr val="000000"/>
                </a:solidFill>
                <a:latin typeface="+mj-lt"/>
              </a:rPr>
              <a:t>September </a:t>
            </a:r>
            <a:r>
              <a:rPr lang="en-US" sz="2800" dirty="0">
                <a:solidFill>
                  <a:srgbClr val="000000"/>
                </a:solidFill>
                <a:latin typeface="+mj-lt"/>
              </a:rPr>
              <a:t>	</a:t>
            </a:r>
          </a:p>
          <a:p>
            <a:r>
              <a:rPr lang="en-US" sz="2800" dirty="0">
                <a:solidFill>
                  <a:srgbClr val="333333"/>
                </a:solidFill>
                <a:latin typeface="+mj-lt"/>
              </a:rPr>
              <a:t>​Responsibility 	</a:t>
            </a:r>
            <a:r>
              <a:rPr lang="en-US" sz="2800" dirty="0" smtClean="0">
                <a:solidFill>
                  <a:srgbClr val="333333"/>
                </a:solidFill>
                <a:latin typeface="+mj-lt"/>
              </a:rPr>
              <a:t>			</a:t>
            </a:r>
            <a:r>
              <a:rPr lang="en-US" sz="2800" dirty="0" smtClean="0">
                <a:solidFill>
                  <a:srgbClr val="000000"/>
                </a:solidFill>
                <a:latin typeface="+mj-lt"/>
              </a:rPr>
              <a:t>October</a:t>
            </a:r>
            <a:r>
              <a:rPr lang="en-US" sz="2800" dirty="0">
                <a:solidFill>
                  <a:srgbClr val="000000"/>
                </a:solidFill>
                <a:latin typeface="+mj-lt"/>
              </a:rPr>
              <a:t>	</a:t>
            </a:r>
          </a:p>
          <a:p>
            <a:r>
              <a:rPr lang="en-US" sz="2800" dirty="0">
                <a:solidFill>
                  <a:srgbClr val="333333"/>
                </a:solidFill>
                <a:latin typeface="+mj-lt"/>
              </a:rPr>
              <a:t>​Citizenship </a:t>
            </a:r>
            <a:r>
              <a:rPr lang="en-US" sz="2800" dirty="0" smtClean="0">
                <a:solidFill>
                  <a:srgbClr val="333333"/>
                </a:solidFill>
                <a:latin typeface="+mj-lt"/>
              </a:rPr>
              <a:t>				</a:t>
            </a:r>
            <a:r>
              <a:rPr lang="en-US" sz="2800" dirty="0">
                <a:solidFill>
                  <a:srgbClr val="333333"/>
                </a:solidFill>
                <a:latin typeface="+mj-lt"/>
              </a:rPr>
              <a:t>	</a:t>
            </a:r>
            <a:r>
              <a:rPr lang="en-US" sz="2800" dirty="0">
                <a:solidFill>
                  <a:srgbClr val="000000"/>
                </a:solidFill>
                <a:latin typeface="+mj-lt"/>
              </a:rPr>
              <a:t>November 	</a:t>
            </a:r>
          </a:p>
          <a:p>
            <a:r>
              <a:rPr lang="en-US" sz="2800" dirty="0">
                <a:solidFill>
                  <a:srgbClr val="333333"/>
                </a:solidFill>
                <a:latin typeface="+mj-lt"/>
              </a:rPr>
              <a:t>Honesty </a:t>
            </a:r>
            <a:r>
              <a:rPr lang="en-US" sz="2800" dirty="0" smtClean="0">
                <a:solidFill>
                  <a:srgbClr val="333333"/>
                </a:solidFill>
                <a:latin typeface="+mj-lt"/>
              </a:rPr>
              <a:t>					</a:t>
            </a:r>
            <a:r>
              <a:rPr lang="en-US" sz="2800" dirty="0">
                <a:solidFill>
                  <a:srgbClr val="333333"/>
                </a:solidFill>
                <a:latin typeface="+mj-lt"/>
              </a:rPr>
              <a:t>	</a:t>
            </a:r>
            <a:r>
              <a:rPr lang="en-US" sz="2800" dirty="0">
                <a:solidFill>
                  <a:srgbClr val="000000"/>
                </a:solidFill>
                <a:latin typeface="+mj-lt"/>
              </a:rPr>
              <a:t>December 	</a:t>
            </a:r>
          </a:p>
          <a:p>
            <a:r>
              <a:rPr lang="en-US" sz="2800" dirty="0">
                <a:solidFill>
                  <a:srgbClr val="333333"/>
                </a:solidFill>
                <a:latin typeface="+mj-lt"/>
              </a:rPr>
              <a:t>Respect </a:t>
            </a:r>
            <a:r>
              <a:rPr lang="en-US" sz="2800" dirty="0" smtClean="0">
                <a:solidFill>
                  <a:srgbClr val="333333"/>
                </a:solidFill>
                <a:latin typeface="+mj-lt"/>
              </a:rPr>
              <a:t>					</a:t>
            </a:r>
            <a:r>
              <a:rPr lang="en-US" sz="2800" dirty="0">
                <a:solidFill>
                  <a:srgbClr val="333333"/>
                </a:solidFill>
                <a:latin typeface="+mj-lt"/>
              </a:rPr>
              <a:t>	</a:t>
            </a:r>
            <a:r>
              <a:rPr lang="en-US" sz="2800" dirty="0" smtClean="0">
                <a:solidFill>
                  <a:srgbClr val="333333"/>
                </a:solidFill>
                <a:latin typeface="+mj-lt"/>
              </a:rPr>
              <a:t>	</a:t>
            </a:r>
            <a:r>
              <a:rPr lang="en-US" sz="2800" dirty="0" smtClean="0">
                <a:solidFill>
                  <a:srgbClr val="000000"/>
                </a:solidFill>
                <a:latin typeface="+mj-lt"/>
              </a:rPr>
              <a:t>January </a:t>
            </a:r>
            <a:r>
              <a:rPr lang="en-US" sz="2800" dirty="0">
                <a:solidFill>
                  <a:srgbClr val="000000"/>
                </a:solidFill>
                <a:latin typeface="+mj-lt"/>
              </a:rPr>
              <a:t>	</a:t>
            </a:r>
          </a:p>
          <a:p>
            <a:r>
              <a:rPr lang="en-US" sz="2800" dirty="0">
                <a:solidFill>
                  <a:srgbClr val="333333"/>
                </a:solidFill>
                <a:latin typeface="+mj-lt"/>
              </a:rPr>
              <a:t>Kindness	</a:t>
            </a:r>
            <a:r>
              <a:rPr lang="en-US" sz="2800" dirty="0" smtClean="0">
                <a:solidFill>
                  <a:srgbClr val="333333"/>
                </a:solidFill>
                <a:latin typeface="+mj-lt"/>
              </a:rPr>
              <a:t>						</a:t>
            </a:r>
            <a:r>
              <a:rPr lang="en-US" sz="2800" dirty="0" smtClean="0">
                <a:solidFill>
                  <a:srgbClr val="000000"/>
                </a:solidFill>
                <a:latin typeface="+mj-lt"/>
              </a:rPr>
              <a:t>February</a:t>
            </a:r>
            <a:r>
              <a:rPr lang="en-US" sz="2800" dirty="0">
                <a:solidFill>
                  <a:srgbClr val="000000"/>
                </a:solidFill>
                <a:latin typeface="+mj-lt"/>
              </a:rPr>
              <a:t>	</a:t>
            </a:r>
          </a:p>
          <a:p>
            <a:r>
              <a:rPr lang="en-US" sz="2800" dirty="0" smtClean="0">
                <a:solidFill>
                  <a:srgbClr val="333333"/>
                </a:solidFill>
                <a:latin typeface="+mj-lt"/>
              </a:rPr>
              <a:t>Self-Control				</a:t>
            </a:r>
            <a:r>
              <a:rPr lang="en-US" sz="2800" dirty="0">
                <a:solidFill>
                  <a:srgbClr val="333333"/>
                </a:solidFill>
                <a:latin typeface="+mj-lt"/>
              </a:rPr>
              <a:t>	</a:t>
            </a:r>
            <a:r>
              <a:rPr lang="en-US" sz="2800" dirty="0">
                <a:solidFill>
                  <a:srgbClr val="000000"/>
                </a:solidFill>
                <a:latin typeface="+mj-lt"/>
              </a:rPr>
              <a:t>March 	</a:t>
            </a:r>
          </a:p>
          <a:p>
            <a:r>
              <a:rPr lang="en-US" sz="2800" dirty="0">
                <a:solidFill>
                  <a:srgbClr val="333333"/>
                </a:solidFill>
                <a:latin typeface="+mj-lt"/>
              </a:rPr>
              <a:t>Gratitude 	</a:t>
            </a:r>
            <a:r>
              <a:rPr lang="en-US" sz="2800" dirty="0" smtClean="0">
                <a:solidFill>
                  <a:srgbClr val="333333"/>
                </a:solidFill>
                <a:latin typeface="+mj-lt"/>
              </a:rPr>
              <a:t>					</a:t>
            </a:r>
            <a:r>
              <a:rPr lang="en-US" sz="2800" dirty="0" smtClean="0">
                <a:solidFill>
                  <a:srgbClr val="000000"/>
                </a:solidFill>
                <a:latin typeface="+mj-lt"/>
              </a:rPr>
              <a:t>April </a:t>
            </a:r>
            <a:r>
              <a:rPr lang="en-US" sz="2800" dirty="0">
                <a:solidFill>
                  <a:srgbClr val="000000"/>
                </a:solidFill>
                <a:latin typeface="+mj-lt"/>
              </a:rPr>
              <a:t>	</a:t>
            </a:r>
          </a:p>
          <a:p>
            <a:r>
              <a:rPr lang="en-US" sz="2800" dirty="0">
                <a:solidFill>
                  <a:srgbClr val="333333"/>
                </a:solidFill>
                <a:latin typeface="+mj-lt"/>
              </a:rPr>
              <a:t>Perseverance 	</a:t>
            </a:r>
            <a:r>
              <a:rPr lang="en-US" sz="2800" dirty="0" smtClean="0">
                <a:solidFill>
                  <a:srgbClr val="333333"/>
                </a:solidFill>
                <a:latin typeface="+mj-lt"/>
              </a:rPr>
              <a:t>				</a:t>
            </a:r>
            <a:r>
              <a:rPr lang="en-US" sz="2800" dirty="0" smtClean="0">
                <a:solidFill>
                  <a:srgbClr val="000000"/>
                </a:solidFill>
                <a:latin typeface="+mj-lt"/>
              </a:rPr>
              <a:t>May </a:t>
            </a:r>
            <a:r>
              <a:rPr lang="en-US" dirty="0">
                <a:solidFill>
                  <a:srgbClr val="000000"/>
                </a:solidFill>
                <a:latin typeface="Arial" panose="020B0604020202020204" pitchFamily="34" charset="0"/>
              </a:rPr>
              <a:t>	</a:t>
            </a:r>
          </a:p>
        </p:txBody>
      </p:sp>
    </p:spTree>
    <p:extLst>
      <p:ext uri="{BB962C8B-B14F-4D97-AF65-F5344CB8AC3E}">
        <p14:creationId xmlns:p14="http://schemas.microsoft.com/office/powerpoint/2010/main" val="21699081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School Graduation Requirements </a:t>
            </a:r>
            <a:endParaRPr lang="en-US" dirty="0"/>
          </a:p>
        </p:txBody>
      </p:sp>
      <p:sp>
        <p:nvSpPr>
          <p:cNvPr id="3" name="Content Placeholder 2"/>
          <p:cNvSpPr>
            <a:spLocks noGrp="1"/>
          </p:cNvSpPr>
          <p:nvPr>
            <p:ph idx="1"/>
          </p:nvPr>
        </p:nvSpPr>
        <p:spPr>
          <a:xfrm>
            <a:off x="677334" y="1423850"/>
            <a:ext cx="9198186" cy="5185955"/>
          </a:xfrm>
        </p:spPr>
        <p:txBody>
          <a:bodyPr>
            <a:normAutofit fontScale="92500" lnSpcReduction="20000"/>
          </a:bodyPr>
          <a:lstStyle/>
          <a:p>
            <a:r>
              <a:rPr lang="en-US" dirty="0"/>
              <a:t>High school course graduation </a:t>
            </a:r>
            <a:r>
              <a:rPr lang="en-US" dirty="0" smtClean="0"/>
              <a:t>requirements:</a:t>
            </a:r>
          </a:p>
          <a:p>
            <a:pPr lvl="1"/>
            <a:r>
              <a:rPr lang="en-US" dirty="0" smtClean="0"/>
              <a:t>Students </a:t>
            </a:r>
            <a:r>
              <a:rPr lang="en-US" dirty="0"/>
              <a:t>need 24 credits total for a standard high school diploma from Ahfachkee School</a:t>
            </a:r>
            <a:br>
              <a:rPr lang="en-US" dirty="0"/>
            </a:br>
            <a:endParaRPr lang="en-US" sz="1700" dirty="0" smtClean="0"/>
          </a:p>
          <a:p>
            <a:pPr lvl="2"/>
            <a:r>
              <a:rPr lang="en-US" sz="1700" dirty="0" smtClean="0"/>
              <a:t>4 English </a:t>
            </a:r>
          </a:p>
          <a:p>
            <a:pPr lvl="2"/>
            <a:r>
              <a:rPr lang="en-US" sz="1700" dirty="0" smtClean="0"/>
              <a:t>4 Math</a:t>
            </a:r>
          </a:p>
          <a:p>
            <a:pPr lvl="2"/>
            <a:r>
              <a:rPr lang="en-US" sz="1700" dirty="0" smtClean="0"/>
              <a:t>3 Science</a:t>
            </a:r>
          </a:p>
          <a:p>
            <a:pPr lvl="2"/>
            <a:r>
              <a:rPr lang="en-US" sz="1700" dirty="0" smtClean="0"/>
              <a:t>3 Social Studies (World </a:t>
            </a:r>
            <a:r>
              <a:rPr lang="en-US" sz="1700" dirty="0"/>
              <a:t>history, US history, American </a:t>
            </a:r>
            <a:r>
              <a:rPr lang="en-US" sz="1700" dirty="0" smtClean="0"/>
              <a:t>Government/Economics)</a:t>
            </a:r>
            <a:endParaRPr lang="en-US" sz="1700" dirty="0"/>
          </a:p>
          <a:p>
            <a:pPr lvl="2"/>
            <a:r>
              <a:rPr lang="en-US" sz="1700" dirty="0" smtClean="0"/>
              <a:t>1 credit </a:t>
            </a:r>
            <a:r>
              <a:rPr lang="en-US" sz="1700" dirty="0"/>
              <a:t>H</a:t>
            </a:r>
            <a:r>
              <a:rPr lang="en-US" sz="1700" dirty="0" smtClean="0"/>
              <a:t>ope </a:t>
            </a:r>
            <a:r>
              <a:rPr lang="en-US" sz="1700" dirty="0"/>
              <a:t>physical </a:t>
            </a:r>
            <a:r>
              <a:rPr lang="en-US" sz="1700" dirty="0" smtClean="0"/>
              <a:t>education</a:t>
            </a:r>
          </a:p>
          <a:p>
            <a:pPr lvl="2"/>
            <a:r>
              <a:rPr lang="en-US" sz="1700" dirty="0" smtClean="0"/>
              <a:t>1 </a:t>
            </a:r>
            <a:r>
              <a:rPr lang="en-US" sz="1700" dirty="0"/>
              <a:t>P</a:t>
            </a:r>
            <a:r>
              <a:rPr lang="en-US" sz="1700" dirty="0" smtClean="0"/>
              <a:t>erforming arts</a:t>
            </a:r>
          </a:p>
          <a:p>
            <a:pPr lvl="2"/>
            <a:r>
              <a:rPr lang="en-US" sz="1700" dirty="0"/>
              <a:t>Recommended </a:t>
            </a:r>
            <a:r>
              <a:rPr lang="en-US" sz="1700" dirty="0" smtClean="0"/>
              <a:t>electives Elaponke 1 &amp; 2 </a:t>
            </a:r>
          </a:p>
          <a:p>
            <a:pPr lvl="2"/>
            <a:r>
              <a:rPr lang="en-US" sz="1700" dirty="0"/>
              <a:t>Students must complete one online course </a:t>
            </a:r>
            <a:r>
              <a:rPr lang="en-US" sz="1700" dirty="0" smtClean="0"/>
              <a:t>during 9-12 grade </a:t>
            </a:r>
          </a:p>
          <a:p>
            <a:r>
              <a:rPr lang="en-US" dirty="0" smtClean="0"/>
              <a:t>State </a:t>
            </a:r>
            <a:r>
              <a:rPr lang="en-US" dirty="0"/>
              <a:t>A</a:t>
            </a:r>
            <a:r>
              <a:rPr lang="en-US" dirty="0" smtClean="0"/>
              <a:t>ssessment </a:t>
            </a:r>
            <a:r>
              <a:rPr lang="en-US" dirty="0"/>
              <a:t>T</a:t>
            </a:r>
            <a:r>
              <a:rPr lang="en-US" dirty="0" smtClean="0"/>
              <a:t>est </a:t>
            </a:r>
            <a:r>
              <a:rPr lang="en-US" dirty="0"/>
              <a:t>R</a:t>
            </a:r>
            <a:r>
              <a:rPr lang="en-US" dirty="0" smtClean="0"/>
              <a:t>equirements </a:t>
            </a:r>
          </a:p>
          <a:p>
            <a:pPr lvl="1"/>
            <a:r>
              <a:rPr lang="en-US" dirty="0" smtClean="0"/>
              <a:t>FAST </a:t>
            </a:r>
            <a:r>
              <a:rPr lang="en-US" dirty="0"/>
              <a:t>G</a:t>
            </a:r>
            <a:r>
              <a:rPr lang="en-US" dirty="0" smtClean="0"/>
              <a:t>rade </a:t>
            </a:r>
            <a:r>
              <a:rPr lang="en-US" dirty="0"/>
              <a:t>10 ELA </a:t>
            </a:r>
            <a:r>
              <a:rPr lang="en-US" dirty="0" smtClean="0"/>
              <a:t>test</a:t>
            </a:r>
            <a:r>
              <a:rPr lang="en-US" dirty="0"/>
              <a:t> </a:t>
            </a:r>
            <a:r>
              <a:rPr lang="en-US" dirty="0" smtClean="0"/>
              <a:t>Level 3 or above </a:t>
            </a:r>
          </a:p>
          <a:p>
            <a:pPr lvl="1"/>
            <a:r>
              <a:rPr lang="en-US" dirty="0"/>
              <a:t>A</a:t>
            </a:r>
            <a:r>
              <a:rPr lang="en-US" dirty="0" smtClean="0"/>
              <a:t>lgebra 1  End of Course Exam</a:t>
            </a:r>
          </a:p>
          <a:p>
            <a:pPr lvl="1"/>
            <a:endParaRPr lang="en-US" dirty="0" smtClean="0"/>
          </a:p>
          <a:p>
            <a:pPr lvl="1"/>
            <a:r>
              <a:rPr lang="en-US" sz="1800" dirty="0" smtClean="0"/>
              <a:t>Min</a:t>
            </a:r>
            <a:r>
              <a:rPr lang="en-US" sz="1800" b="1" dirty="0" smtClean="0"/>
              <a:t>imum grade point average required for graduation: 2.0 </a:t>
            </a:r>
            <a:endParaRPr lang="en-US" sz="1800" b="1" dirty="0"/>
          </a:p>
        </p:txBody>
      </p:sp>
    </p:spTree>
    <p:extLst>
      <p:ext uri="{BB962C8B-B14F-4D97-AF65-F5344CB8AC3E}">
        <p14:creationId xmlns:p14="http://schemas.microsoft.com/office/powerpoint/2010/main" val="32495988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High School Promotion Requirements </a:t>
            </a:r>
            <a:endParaRPr lang="en-US" dirty="0"/>
          </a:p>
        </p:txBody>
      </p:sp>
      <p:sp>
        <p:nvSpPr>
          <p:cNvPr id="3" name="Content Placeholder 2"/>
          <p:cNvSpPr>
            <a:spLocks noGrp="1"/>
          </p:cNvSpPr>
          <p:nvPr>
            <p:ph idx="1"/>
          </p:nvPr>
        </p:nvSpPr>
        <p:spPr/>
        <p:txBody>
          <a:bodyPr>
            <a:normAutofit fontScale="70000" lnSpcReduction="20000"/>
          </a:bodyPr>
          <a:lstStyle/>
          <a:p>
            <a:r>
              <a:rPr lang="en-US" sz="4000" dirty="0"/>
              <a:t>Promotion </a:t>
            </a:r>
            <a:r>
              <a:rPr lang="en-US" sz="4000" dirty="0" smtClean="0"/>
              <a:t>requirements</a:t>
            </a:r>
          </a:p>
          <a:p>
            <a:pPr lvl="1"/>
            <a:r>
              <a:rPr lang="en-US" sz="3800" dirty="0"/>
              <a:t>S</a:t>
            </a:r>
            <a:r>
              <a:rPr lang="en-US" sz="3800" dirty="0" smtClean="0"/>
              <a:t>tudents </a:t>
            </a:r>
            <a:r>
              <a:rPr lang="en-US" sz="3800" dirty="0"/>
              <a:t>need </a:t>
            </a:r>
            <a:r>
              <a:rPr lang="en-US" sz="3800" dirty="0" smtClean="0"/>
              <a:t>6 </a:t>
            </a:r>
            <a:r>
              <a:rPr lang="en-US" sz="3800" dirty="0"/>
              <a:t>credits to be promoted </a:t>
            </a:r>
            <a:r>
              <a:rPr lang="en-US" sz="3800" dirty="0" smtClean="0"/>
              <a:t>from 9</a:t>
            </a:r>
            <a:r>
              <a:rPr lang="en-US" sz="3800" baseline="30000" dirty="0" smtClean="0"/>
              <a:t>th</a:t>
            </a:r>
            <a:r>
              <a:rPr lang="en-US" sz="3800" dirty="0" smtClean="0"/>
              <a:t> to 10</a:t>
            </a:r>
            <a:r>
              <a:rPr lang="en-US" sz="3800" baseline="30000" dirty="0" smtClean="0"/>
              <a:t>th</a:t>
            </a:r>
            <a:r>
              <a:rPr lang="en-US" sz="3800" dirty="0" smtClean="0"/>
              <a:t> grade</a:t>
            </a:r>
          </a:p>
          <a:p>
            <a:pPr lvl="1"/>
            <a:r>
              <a:rPr lang="en-US" sz="3800" dirty="0" smtClean="0"/>
              <a:t>Students </a:t>
            </a:r>
            <a:r>
              <a:rPr lang="en-US" sz="3800" dirty="0"/>
              <a:t>need 12 credits to be promoted to </a:t>
            </a:r>
            <a:r>
              <a:rPr lang="en-US" sz="3800" dirty="0" smtClean="0"/>
              <a:t>11</a:t>
            </a:r>
            <a:r>
              <a:rPr lang="en-US" sz="3800" baseline="30000" dirty="0" smtClean="0"/>
              <a:t>th</a:t>
            </a:r>
            <a:r>
              <a:rPr lang="en-US" sz="3800" dirty="0" smtClean="0"/>
              <a:t>  grade</a:t>
            </a:r>
          </a:p>
          <a:p>
            <a:pPr lvl="1"/>
            <a:r>
              <a:rPr lang="en-US" sz="3800" dirty="0"/>
              <a:t>S</a:t>
            </a:r>
            <a:r>
              <a:rPr lang="en-US" sz="3800" dirty="0" smtClean="0"/>
              <a:t>tudents </a:t>
            </a:r>
            <a:r>
              <a:rPr lang="en-US" sz="3800" dirty="0"/>
              <a:t>need 18 credits to be promoted to </a:t>
            </a:r>
            <a:r>
              <a:rPr lang="en-US" sz="3800" dirty="0" smtClean="0"/>
              <a:t>12</a:t>
            </a:r>
            <a:r>
              <a:rPr lang="en-US" sz="3800" baseline="30000" dirty="0" smtClean="0"/>
              <a:t>th</a:t>
            </a:r>
            <a:r>
              <a:rPr lang="en-US" sz="3800" dirty="0" smtClean="0"/>
              <a:t>  grade</a:t>
            </a:r>
          </a:p>
          <a:p>
            <a:pPr lvl="1"/>
            <a:endParaRPr lang="en-US" sz="3800" dirty="0" smtClean="0"/>
          </a:p>
          <a:p>
            <a:r>
              <a:rPr lang="en-US" sz="4000" dirty="0" smtClean="0"/>
              <a:t>Total credits required for graduation: 24</a:t>
            </a:r>
            <a:endParaRPr lang="en-US" sz="4000" dirty="0"/>
          </a:p>
        </p:txBody>
      </p:sp>
    </p:spTree>
    <p:extLst>
      <p:ext uri="{BB962C8B-B14F-4D97-AF65-F5344CB8AC3E}">
        <p14:creationId xmlns:p14="http://schemas.microsoft.com/office/powerpoint/2010/main" val="1966746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56903"/>
            <a:ext cx="8596668" cy="1320800"/>
          </a:xfrm>
        </p:spPr>
        <p:txBody>
          <a:bodyPr/>
          <a:lstStyle/>
          <a:p>
            <a:pPr algn="ctr"/>
            <a:r>
              <a:rPr lang="en-US" dirty="0" smtClean="0"/>
              <a:t>College Entrance Exams</a:t>
            </a:r>
            <a:endParaRPr lang="en-US" dirty="0"/>
          </a:p>
        </p:txBody>
      </p:sp>
      <p:sp>
        <p:nvSpPr>
          <p:cNvPr id="3" name="Content Placeholder 2"/>
          <p:cNvSpPr>
            <a:spLocks noGrp="1"/>
          </p:cNvSpPr>
          <p:nvPr>
            <p:ph idx="1"/>
          </p:nvPr>
        </p:nvSpPr>
        <p:spPr>
          <a:xfrm>
            <a:off x="677333" y="979714"/>
            <a:ext cx="9328816" cy="5721532"/>
          </a:xfrm>
        </p:spPr>
        <p:txBody>
          <a:bodyPr>
            <a:noAutofit/>
          </a:bodyPr>
          <a:lstStyle/>
          <a:p>
            <a:pPr marL="0" lvl="0" indent="0">
              <a:buNone/>
            </a:pPr>
            <a:endParaRPr lang="en-US" dirty="0" smtClean="0"/>
          </a:p>
          <a:p>
            <a:pPr lvl="0"/>
            <a:r>
              <a:rPr lang="en-US" sz="1900" dirty="0"/>
              <a:t>College entrance exams are an important part of the college admissions process. These standardized tests help schools evaluate applicants from a variety of educational </a:t>
            </a:r>
            <a:r>
              <a:rPr lang="en-US" sz="1900" dirty="0" smtClean="0"/>
              <a:t>backgrounds</a:t>
            </a:r>
          </a:p>
          <a:p>
            <a:pPr lvl="1"/>
            <a:r>
              <a:rPr lang="en-US" sz="1900" dirty="0" smtClean="0"/>
              <a:t>As </a:t>
            </a:r>
            <a:r>
              <a:rPr lang="en-US" sz="1900" dirty="0"/>
              <a:t>you narrow your list of preferred colleges, research each school’s testing preferences and </a:t>
            </a:r>
            <a:r>
              <a:rPr lang="en-US" sz="1900" dirty="0" smtClean="0"/>
              <a:t>requirements</a:t>
            </a:r>
          </a:p>
          <a:p>
            <a:pPr lvl="1"/>
            <a:r>
              <a:rPr lang="en-US" sz="1900" dirty="0" smtClean="0"/>
              <a:t>If </a:t>
            </a:r>
            <a:r>
              <a:rPr lang="en-US" sz="1900" dirty="0"/>
              <a:t>a college accepts both the ACT and SAT, you can choose the test that best suits your </a:t>
            </a:r>
            <a:r>
              <a:rPr lang="en-US" sz="1900" dirty="0" smtClean="0"/>
              <a:t>skillset </a:t>
            </a:r>
          </a:p>
          <a:p>
            <a:pPr lvl="0"/>
            <a:r>
              <a:rPr lang="en-US" sz="1900" dirty="0" smtClean="0"/>
              <a:t>The two major testing programs are: </a:t>
            </a:r>
          </a:p>
          <a:p>
            <a:pPr lvl="1"/>
            <a:r>
              <a:rPr lang="en-US" sz="1900" dirty="0" smtClean="0"/>
              <a:t>Scholastic Aptitude Test - SAT</a:t>
            </a:r>
          </a:p>
          <a:p>
            <a:pPr lvl="1"/>
            <a:r>
              <a:rPr lang="en-US" sz="1900" dirty="0" smtClean="0"/>
              <a:t>American College Testing - ACT</a:t>
            </a:r>
            <a:endParaRPr lang="en-US" sz="1900" dirty="0"/>
          </a:p>
          <a:p>
            <a:r>
              <a:rPr lang="en-US" sz="1900" dirty="0" smtClean="0"/>
              <a:t>We will also administer the PSAT 11 and the PSAT 8/9 </a:t>
            </a:r>
          </a:p>
          <a:p>
            <a:r>
              <a:rPr lang="en-US" sz="1900" dirty="0" smtClean="0"/>
              <a:t>The</a:t>
            </a:r>
            <a:r>
              <a:rPr lang="en-US" sz="1900" i="1" dirty="0" smtClean="0"/>
              <a:t> </a:t>
            </a:r>
            <a:r>
              <a:rPr lang="en-US" sz="1900" i="1" dirty="0" err="1" smtClean="0"/>
              <a:t>Naviance</a:t>
            </a:r>
            <a:r>
              <a:rPr lang="en-US" sz="1900" i="1" dirty="0" smtClean="0"/>
              <a:t> </a:t>
            </a:r>
            <a:r>
              <a:rPr lang="en-US" sz="1900" dirty="0" smtClean="0"/>
              <a:t>Program will be utilized for college and career guidance </a:t>
            </a:r>
          </a:p>
          <a:p>
            <a:pPr lvl="2"/>
            <a:r>
              <a:rPr lang="en-US" sz="1800" i="1" dirty="0" err="1" smtClean="0"/>
              <a:t>Naviance</a:t>
            </a:r>
            <a:r>
              <a:rPr lang="en-US" sz="1800" dirty="0" smtClean="0"/>
              <a:t> </a:t>
            </a:r>
            <a:r>
              <a:rPr lang="en-US" sz="1800" dirty="0"/>
              <a:t>helps students reach their goals by developing skills critical for college, career and </a:t>
            </a:r>
            <a:r>
              <a:rPr lang="en-US" sz="1800" dirty="0" smtClean="0"/>
              <a:t>life</a:t>
            </a:r>
            <a:endParaRPr lang="en-US" sz="1800" dirty="0"/>
          </a:p>
          <a:p>
            <a:pPr lvl="1"/>
            <a:endParaRPr lang="en-US" sz="1700" dirty="0" smtClean="0"/>
          </a:p>
        </p:txBody>
      </p:sp>
    </p:spTree>
    <p:extLst>
      <p:ext uri="{BB962C8B-B14F-4D97-AF65-F5344CB8AC3E}">
        <p14:creationId xmlns:p14="http://schemas.microsoft.com/office/powerpoint/2010/main" val="23915741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810865"/>
            <a:ext cx="7766936" cy="1646302"/>
          </a:xfrm>
        </p:spPr>
        <p:txBody>
          <a:bodyPr/>
          <a:lstStyle/>
          <a:p>
            <a:pPr algn="ctr"/>
            <a:r>
              <a:rPr lang="en-US" dirty="0" smtClean="0"/>
              <a:t>Contact</a:t>
            </a:r>
            <a:endParaRPr lang="en-US" dirty="0"/>
          </a:p>
        </p:txBody>
      </p:sp>
      <p:sp>
        <p:nvSpPr>
          <p:cNvPr id="3" name="Subtitle 2"/>
          <p:cNvSpPr>
            <a:spLocks noGrp="1"/>
          </p:cNvSpPr>
          <p:nvPr>
            <p:ph type="subTitle" idx="1"/>
          </p:nvPr>
        </p:nvSpPr>
        <p:spPr>
          <a:xfrm>
            <a:off x="1507067" y="2834641"/>
            <a:ext cx="8081070" cy="2313092"/>
          </a:xfrm>
        </p:spPr>
        <p:txBody>
          <a:bodyPr>
            <a:normAutofit fontScale="32500" lnSpcReduction="20000"/>
          </a:bodyPr>
          <a:lstStyle/>
          <a:p>
            <a:endParaRPr lang="en-US" dirty="0">
              <a:solidFill>
                <a:schemeClr val="tx1"/>
              </a:solidFill>
            </a:endParaRPr>
          </a:p>
          <a:p>
            <a:r>
              <a:rPr lang="en-US" sz="8000" dirty="0" smtClean="0">
                <a:solidFill>
                  <a:schemeClr val="tx1"/>
                </a:solidFill>
                <a:hlinkClick r:id="rId2"/>
              </a:rPr>
              <a:t>Haroldosborn@semtribe.com</a:t>
            </a:r>
            <a:endParaRPr lang="en-US" sz="8000" dirty="0">
              <a:solidFill>
                <a:schemeClr val="tx1"/>
              </a:solidFill>
            </a:endParaRPr>
          </a:p>
          <a:p>
            <a:endParaRPr lang="en-US" sz="8000" b="1" cap="all" dirty="0"/>
          </a:p>
          <a:p>
            <a:r>
              <a:rPr lang="en-US" sz="8000" dirty="0"/>
              <a:t>30290 Josie Billie Highway PMB 1005 Clewiston, FL 33440 </a:t>
            </a:r>
          </a:p>
          <a:p>
            <a:r>
              <a:rPr lang="en-US" sz="8000" dirty="0"/>
              <a:t> 863-983-6348 • </a:t>
            </a:r>
            <a:r>
              <a:rPr lang="en-US" sz="8000" b="1" cap="all" dirty="0"/>
              <a:t>FAX</a:t>
            </a:r>
            <a:r>
              <a:rPr lang="en-US" sz="8000" dirty="0"/>
              <a:t> 863-983-6535</a:t>
            </a:r>
          </a:p>
          <a:p>
            <a:endParaRPr lang="en-US" sz="8000" dirty="0">
              <a:solidFill>
                <a:schemeClr val="accent5"/>
              </a:solidFill>
            </a:endParaRPr>
          </a:p>
          <a:p>
            <a:endParaRPr lang="en-US" sz="8000" i="1" dirty="0">
              <a:solidFill>
                <a:schemeClr val="accent5"/>
              </a:solidFill>
            </a:endParaRPr>
          </a:p>
          <a:p>
            <a:endParaRPr lang="en-US" dirty="0"/>
          </a:p>
        </p:txBody>
      </p:sp>
    </p:spTree>
    <p:extLst>
      <p:ext uri="{BB962C8B-B14F-4D97-AF65-F5344CB8AC3E}">
        <p14:creationId xmlns:p14="http://schemas.microsoft.com/office/powerpoint/2010/main" val="1072897185"/>
      </p:ext>
    </p:extLst>
  </p:cSld>
  <p:clrMapOvr>
    <a:masterClrMapping/>
  </p:clrMapOvr>
</p:sld>
</file>

<file path=ppt/theme/theme1.xml><?xml version="1.0" encoding="utf-8"?>
<a:theme xmlns:a="http://schemas.openxmlformats.org/drawingml/2006/main" name="Facet">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155</TotalTime>
  <Words>583</Words>
  <Application>Microsoft Office PowerPoint</Application>
  <PresentationFormat>Widescreen</PresentationFormat>
  <Paragraphs>66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Trebuchet MS</vt:lpstr>
      <vt:lpstr>Wingdings 3</vt:lpstr>
      <vt:lpstr>Facet</vt:lpstr>
      <vt:lpstr>Ahfachkee School Secondary Guidance Program</vt:lpstr>
      <vt:lpstr>Ahfachkee School Mission Statement</vt:lpstr>
      <vt:lpstr>Guidance Mission Statement</vt:lpstr>
      <vt:lpstr>Character Education Program </vt:lpstr>
      <vt:lpstr>Character Education Program </vt:lpstr>
      <vt:lpstr>High School Graduation Requirements </vt:lpstr>
      <vt:lpstr>High School Promotion Requirements </vt:lpstr>
      <vt:lpstr>College Entrance Exams</vt:lpstr>
      <vt:lpstr>Contact</vt:lpstr>
      <vt:lpstr>          Let’s Have a Great School  Year Together! </vt:lpstr>
    </vt:vector>
  </TitlesOfParts>
  <Company>Seminole Tribe of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Ahfachkee School Guidance Program</dc:title>
  <dc:creator>Harold Osborn</dc:creator>
  <cp:lastModifiedBy>Bello Solano Admin</cp:lastModifiedBy>
  <cp:revision>30</cp:revision>
  <cp:lastPrinted>2022-08-12T19:12:29Z</cp:lastPrinted>
  <dcterms:created xsi:type="dcterms:W3CDTF">2022-08-12T13:48:48Z</dcterms:created>
  <dcterms:modified xsi:type="dcterms:W3CDTF">2022-11-16T20:33:54Z</dcterms:modified>
</cp:coreProperties>
</file>